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309" r:id="rId5"/>
    <p:sldId id="312" r:id="rId6"/>
    <p:sldId id="313" r:id="rId7"/>
    <p:sldId id="295" r:id="rId8"/>
    <p:sldId id="314" r:id="rId9"/>
    <p:sldId id="306" r:id="rId10"/>
    <p:sldId id="287" r:id="rId11"/>
    <p:sldId id="297" r:id="rId12"/>
    <p:sldId id="374" r:id="rId13"/>
    <p:sldId id="375" r:id="rId14"/>
    <p:sldId id="376" r:id="rId15"/>
    <p:sldId id="377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24" r:id="rId25"/>
    <p:sldId id="365" r:id="rId26"/>
    <p:sldId id="325" r:id="rId27"/>
    <p:sldId id="326" r:id="rId28"/>
    <p:sldId id="373" r:id="rId29"/>
    <p:sldId id="327" r:id="rId30"/>
    <p:sldId id="367" r:id="rId31"/>
    <p:sldId id="328" r:id="rId32"/>
    <p:sldId id="332" r:id="rId33"/>
    <p:sldId id="331" r:id="rId34"/>
    <p:sldId id="364" r:id="rId35"/>
    <p:sldId id="333" r:id="rId36"/>
    <p:sldId id="358" r:id="rId37"/>
    <p:sldId id="357" r:id="rId38"/>
    <p:sldId id="359" r:id="rId39"/>
    <p:sldId id="360" r:id="rId40"/>
    <p:sldId id="361" r:id="rId41"/>
    <p:sldId id="368" r:id="rId42"/>
    <p:sldId id="369" r:id="rId43"/>
    <p:sldId id="370" r:id="rId44"/>
    <p:sldId id="371" r:id="rId45"/>
    <p:sldId id="372" r:id="rId46"/>
    <p:sldId id="340" r:id="rId47"/>
    <p:sldId id="34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BF4739-B201-489F-AB90-BEE2657D1071}" v="398" dt="2022-12-21T21:13:32.165"/>
    <p1510:client id="{2D55BE35-7A7A-476E-8B06-EB8612DA1A4C}" v="1248" dt="2022-12-21T22:44:20.410"/>
    <p1510:client id="{39499F7A-ECB0-4CC3-A90E-D680FDAA50F9}" v="3837" dt="2022-12-22T01:58:52.497"/>
    <p1510:client id="{3D139173-BF9A-4ECA-9ACC-9C547D6591A5}" v="60" dt="2022-12-21T18:35:44.448"/>
    <p1510:client id="{3D9EF1B7-EC27-404F-9A46-B6C28972D61A}" v="2193" dt="2022-12-21T19:49:22.089"/>
    <p1510:client id="{4695949B-D19B-494F-8E27-539B3DD3E68B}" v="2492" dt="2022-12-21T18:30:51.066"/>
    <p1510:client id="{5B452946-E066-457B-B644-3CA0EB00ECE4}" v="42" dt="2022-12-21T21:05:08.576"/>
    <p1510:client id="{6507E91A-0BB6-4431-AFC8-925911B2D094}" v="394" dt="2022-12-21T21:47:43.647"/>
    <p1510:client id="{7A6EDBF5-FDD5-4299-A24A-4DB3D9BB8B79}" v="31" dt="2022-12-21T22:33:17.300"/>
    <p1510:client id="{7BB33A84-8E5D-47CB-95C7-1929241BE29B}" v="5085" dt="2022-12-21T22:53:27.299"/>
    <p1510:client id="{80CC64F6-DC0B-42BD-8E53-4C42B0C50060}" v="833" dt="2022-12-21T23:10:21.520"/>
    <p1510:client id="{9045CDE0-D03C-4CC7-B77C-B77D897B39B3}" v="81" dt="2022-12-21T22:52:24.418"/>
    <p1510:client id="{D74AB0ED-7B31-42E6-B6E6-9DE37F76D530}" v="1" dt="2022-12-21T17:26:58.462"/>
    <p1510:client id="{DA882A23-07D1-4A18-BD8E-CD3773681B4E}" v="286" dt="2022-12-21T20:23:57.016"/>
    <p1510:client id="{DF36F4CD-D714-451F-9E2B-45BA85685A7B}" v="1547" dt="2022-12-21T20:43:13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4837" autoAdjust="0"/>
  </p:normalViewPr>
  <p:slideViewPr>
    <p:cSldViewPr snapToGrid="0">
      <p:cViewPr>
        <p:scale>
          <a:sx n="75" d="100"/>
          <a:sy n="75" d="100"/>
        </p:scale>
        <p:origin x="725" y="-43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0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27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9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10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10.pn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image" Target="../media/image49.jpe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wingTechnologies/QuickLearning/wiki#quicklearning-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143000"/>
            <a:ext cx="3937416" cy="2387600"/>
          </a:xfrm>
        </p:spPr>
        <p:txBody>
          <a:bodyPr>
            <a:normAutofit/>
          </a:bodyPr>
          <a:lstStyle/>
          <a:p>
            <a:r>
              <a:rPr lang="en-US"/>
              <a:t>Quick Learning App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3182" y="4673600"/>
            <a:ext cx="4456820" cy="787078"/>
          </a:xfrm>
        </p:spPr>
        <p:txBody>
          <a:bodyPr>
            <a:noAutofit/>
          </a:bodyPr>
          <a:lstStyle/>
          <a:p>
            <a:pPr algn="r"/>
            <a:r>
              <a:rPr lang="en-US" sz="11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FALL</a:t>
            </a:r>
            <a:r>
              <a:rPr lang="en-US" sz="1100" b="1" i="1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2022 CAPSTONE PROJECT      </a:t>
            </a:r>
          </a:p>
          <a:p>
            <a:pPr algn="r"/>
            <a:r>
              <a:rPr lang="en-US" sz="1100" b="1" i="1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GUIDED BY:-  </a:t>
            </a:r>
            <a:r>
              <a:rPr lang="en-US" sz="1100" i="1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 Henry Wong</a:t>
            </a:r>
          </a:p>
          <a:p>
            <a:pPr algn="r"/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B33B4BA-2F71-B89E-C582-8D0FB44C96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59667" y="0"/>
            <a:ext cx="732333" cy="573276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5E7CAAC-B784-74E7-9E13-4BC3E608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1" y="455784"/>
            <a:ext cx="10967224" cy="59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1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59667" y="0"/>
            <a:ext cx="732333" cy="573276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2B00E77-A942-F8CD-F06A-1C398862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2" y="453855"/>
            <a:ext cx="10967224" cy="59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59667" y="0"/>
            <a:ext cx="732333" cy="573276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2DC70AD-C8D3-605B-C2CA-172851AA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1" y="455388"/>
            <a:ext cx="10967224" cy="59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7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57065" y="183983"/>
            <a:ext cx="8453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Product(MVP): 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0095B-0494-3EE2-2116-5941575DE948}"/>
              </a:ext>
            </a:extLst>
          </p:cNvPr>
          <p:cNvSpPr txBox="1"/>
          <p:nvPr/>
        </p:nvSpPr>
        <p:spPr>
          <a:xfrm>
            <a:off x="405881" y="2568711"/>
            <a:ext cx="2103438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C8BC">
                    <a:lumMod val="50000"/>
                  </a:srgbClr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5555E-72E4-3495-5919-B1913C81DF8D}"/>
              </a:ext>
            </a:extLst>
          </p:cNvPr>
          <p:cNvSpPr txBox="1"/>
          <p:nvPr/>
        </p:nvSpPr>
        <p:spPr>
          <a:xfrm>
            <a:off x="396589" y="2949481"/>
            <a:ext cx="5666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B6579-2F04-9728-E7A8-680AE0875F5D}"/>
              </a:ext>
            </a:extLst>
          </p:cNvPr>
          <p:cNvSpPr txBox="1"/>
          <p:nvPr/>
        </p:nvSpPr>
        <p:spPr>
          <a:xfrm>
            <a:off x="389424" y="1537725"/>
            <a:ext cx="4222103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C8BC">
                    <a:lumMod val="50000"/>
                  </a:srgbClr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90FE5-32F2-51BA-1D18-A8ECABE9727F}"/>
              </a:ext>
            </a:extLst>
          </p:cNvPr>
          <p:cNvSpPr txBox="1"/>
          <p:nvPr/>
        </p:nvSpPr>
        <p:spPr>
          <a:xfrm>
            <a:off x="398754" y="1977095"/>
            <a:ext cx="4212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User can register into application.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AEF9DB-1276-C246-57AA-364FA3C51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47" y="3595339"/>
            <a:ext cx="4170025" cy="4999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941355-02A9-C521-FA70-FDF08BA27DA9}"/>
              </a:ext>
            </a:extLst>
          </p:cNvPr>
          <p:cNvSpPr txBox="1"/>
          <p:nvPr/>
        </p:nvSpPr>
        <p:spPr>
          <a:xfrm>
            <a:off x="391048" y="4067454"/>
            <a:ext cx="3565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User can view the course.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EC6B03-AC61-AB1D-8B7B-8EAFCAC83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871" y="1536853"/>
            <a:ext cx="4163929" cy="4938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E6DD6C-31B4-D4AE-8728-A975AC1AF083}"/>
              </a:ext>
            </a:extLst>
          </p:cNvPr>
          <p:cNvSpPr txBox="1"/>
          <p:nvPr/>
        </p:nvSpPr>
        <p:spPr>
          <a:xfrm>
            <a:off x="7251154" y="1979222"/>
            <a:ext cx="376829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Add and delete course for the Admin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ED61EB-03CB-9A43-F93A-7F2112DF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871" y="2573002"/>
            <a:ext cx="2145978" cy="4938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BD3465E-3A8B-117E-30D7-0B7A20220605}"/>
              </a:ext>
            </a:extLst>
          </p:cNvPr>
          <p:cNvSpPr txBox="1"/>
          <p:nvPr/>
        </p:nvSpPr>
        <p:spPr>
          <a:xfrm>
            <a:off x="7251154" y="2949481"/>
            <a:ext cx="4939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Minimal settings page for admin &amp; enrolment of a student.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4E15F8-2873-57F5-CF83-D972AA72C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509" y="3679202"/>
            <a:ext cx="4170025" cy="4999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A52827-B38F-A87F-E632-3045C6BA30D8}"/>
              </a:ext>
            </a:extLst>
          </p:cNvPr>
          <p:cNvSpPr txBox="1"/>
          <p:nvPr/>
        </p:nvSpPr>
        <p:spPr>
          <a:xfrm>
            <a:off x="7223452" y="4135466"/>
            <a:ext cx="622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User can Logout from the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3154A-91C9-431B-6E74-D81D75A9DE91}"/>
              </a:ext>
            </a:extLst>
          </p:cNvPr>
          <p:cNvSpPr txBox="1"/>
          <p:nvPr/>
        </p:nvSpPr>
        <p:spPr>
          <a:xfrm>
            <a:off x="387296" y="4705932"/>
            <a:ext cx="2103438" cy="3744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sa Offc Serif Pro"/>
              </a:rPr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Tisa Offc Serif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40C19-0189-773D-6646-E6D9532A3756}"/>
              </a:ext>
            </a:extLst>
          </p:cNvPr>
          <p:cNvSpPr txBox="1"/>
          <p:nvPr/>
        </p:nvSpPr>
        <p:spPr>
          <a:xfrm>
            <a:off x="353878" y="5142073"/>
            <a:ext cx="45566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Instructor can add course through this page.</a:t>
            </a:r>
          </a:p>
        </p:txBody>
      </p:sp>
    </p:spTree>
    <p:extLst>
      <p:ext uri="{BB962C8B-B14F-4D97-AF65-F5344CB8AC3E}">
        <p14:creationId xmlns:p14="http://schemas.microsoft.com/office/powerpoint/2010/main" val="13246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254695" y="342866"/>
            <a:ext cx="8453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0095B-0494-3EE2-2116-5941575DE948}"/>
              </a:ext>
            </a:extLst>
          </p:cNvPr>
          <p:cNvSpPr txBox="1"/>
          <p:nvPr/>
        </p:nvSpPr>
        <p:spPr>
          <a:xfrm>
            <a:off x="405881" y="1452961"/>
            <a:ext cx="21034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0C8BC">
                    <a:lumMod val="50000"/>
                  </a:srgbClr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Database: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C8BC">
                  <a:lumMod val="50000"/>
                </a:srgbClr>
              </a:solidFill>
              <a:effectLst/>
              <a:uLnTx/>
              <a:uFillTx/>
              <a:latin typeface="Tisa Offc Serif Pr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B6579-2F04-9728-E7A8-680AE0875F5D}"/>
              </a:ext>
            </a:extLst>
          </p:cNvPr>
          <p:cNvSpPr txBox="1"/>
          <p:nvPr/>
        </p:nvSpPr>
        <p:spPr>
          <a:xfrm>
            <a:off x="465351" y="3088019"/>
            <a:ext cx="4222103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0C8BC">
                    <a:lumMod val="50000"/>
                  </a:srgbClr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Back-end: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C8BC">
                  <a:lumMod val="50000"/>
                </a:srgbClr>
              </a:solidFill>
              <a:effectLst/>
              <a:uLnTx/>
              <a:uFillTx/>
              <a:latin typeface="Tisa Offc Serif Pro"/>
            </a:endParaRPr>
          </a:p>
        </p:txBody>
      </p:sp>
      <p:pic>
        <p:nvPicPr>
          <p:cNvPr id="2" name="Picture 9" descr="Logo&#10;&#10;Description automatically generated">
            <a:extLst>
              <a:ext uri="{FF2B5EF4-FFF2-40B4-BE49-F238E27FC236}">
                <a16:creationId xmlns:a16="http://schemas.microsoft.com/office/drawing/2014/main" id="{AFBBA51B-0681-ED00-C8E8-19C2043C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002" y="2016142"/>
            <a:ext cx="990600" cy="698482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17AB6F7-79EE-776D-C7E7-279890A34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04" y="2018049"/>
            <a:ext cx="990601" cy="731520"/>
          </a:xfrm>
          <a:prstGeom prst="rect">
            <a:avLst/>
          </a:prstGeom>
        </p:spPr>
      </p:pic>
      <p:pic>
        <p:nvPicPr>
          <p:cNvPr id="6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A1E36D89-1F16-4DF7-32DB-A7FE61B0A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4" y="3526247"/>
            <a:ext cx="813855" cy="643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1415D3-C19B-E8A5-891B-05FD8CDAF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1" y="4529492"/>
            <a:ext cx="1377815" cy="4938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420076-7190-C9F6-1FDF-3AF9255EC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1463" y="1410917"/>
            <a:ext cx="2109399" cy="4938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6469E7-CBC3-DAFD-EAA5-9702A25E0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2649" y="3129579"/>
            <a:ext cx="1908213" cy="4999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151A22-0D92-C6DB-3709-B49BC3F0D940}"/>
              </a:ext>
            </a:extLst>
          </p:cNvPr>
          <p:cNvSpPr txBox="1"/>
          <p:nvPr/>
        </p:nvSpPr>
        <p:spPr>
          <a:xfrm>
            <a:off x="4585234" y="496978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  <a:latin typeface="+mj-lt"/>
              </a:rPr>
              <a:t>Project Tracking: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E3C4E06-A33E-CD80-DBDC-BA42AFCC9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7015" y="1416872"/>
            <a:ext cx="2109399" cy="4938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7F167C2-523F-CE43-4466-0E76783BBA9D}"/>
              </a:ext>
            </a:extLst>
          </p:cNvPr>
          <p:cNvSpPr txBox="1"/>
          <p:nvPr/>
        </p:nvSpPr>
        <p:spPr>
          <a:xfrm>
            <a:off x="8438647" y="3283037"/>
            <a:ext cx="20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  <a:latin typeface="+mj-lt"/>
              </a:rPr>
              <a:t>Code editor:</a:t>
            </a:r>
          </a:p>
        </p:txBody>
      </p:sp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85E939A7-9811-1DC9-2DB4-4BC24A6879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3243" y="3499757"/>
            <a:ext cx="751114" cy="718457"/>
          </a:xfrm>
          <a:prstGeom prst="rect">
            <a:avLst/>
          </a:prstGeom>
        </p:spPr>
      </p:pic>
      <p:pic>
        <p:nvPicPr>
          <p:cNvPr id="10" name="Picture 13" descr="Icon&#10;&#10;Description automatically generated">
            <a:extLst>
              <a:ext uri="{FF2B5EF4-FFF2-40B4-BE49-F238E27FC236}">
                <a16:creationId xmlns:a16="http://schemas.microsoft.com/office/drawing/2014/main" id="{10AC6BA3-5D7D-B7B0-ABC5-AD4B754F95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5116284"/>
            <a:ext cx="827315" cy="821873"/>
          </a:xfrm>
          <a:prstGeom prst="rect">
            <a:avLst/>
          </a:prstGeom>
        </p:spPr>
      </p:pic>
      <p:pic>
        <p:nvPicPr>
          <p:cNvPr id="14" name="Picture 14" descr="Logo, icon&#10;&#10;Description automatically generated">
            <a:extLst>
              <a:ext uri="{FF2B5EF4-FFF2-40B4-BE49-F238E27FC236}">
                <a16:creationId xmlns:a16="http://schemas.microsoft.com/office/drawing/2014/main" id="{3FA3480C-C6B0-7BCC-C438-8BB187F02E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7672" y="5061857"/>
            <a:ext cx="870858" cy="881743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4F48ABE-B0FE-53F1-3645-07AE5CA2D5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357" y="6041571"/>
            <a:ext cx="762001" cy="740229"/>
          </a:xfrm>
          <a:prstGeom prst="rect">
            <a:avLst/>
          </a:prstGeom>
        </p:spPr>
      </p:pic>
      <p:pic>
        <p:nvPicPr>
          <p:cNvPr id="16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C4A6CE76-2610-1317-E430-F52CE29536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7071" y="1992085"/>
            <a:ext cx="1050472" cy="1066801"/>
          </a:xfrm>
          <a:prstGeom prst="rect">
            <a:avLst/>
          </a:prstGeom>
        </p:spPr>
      </p:pic>
      <p:pic>
        <p:nvPicPr>
          <p:cNvPr id="19" name="Picture 20" descr="Logo&#10;&#10;Description automatically generated">
            <a:extLst>
              <a:ext uri="{FF2B5EF4-FFF2-40B4-BE49-F238E27FC236}">
                <a16:creationId xmlns:a16="http://schemas.microsoft.com/office/drawing/2014/main" id="{93462842-544A-CC0E-45E1-7569E81F5D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09457" y="3630385"/>
            <a:ext cx="1077686" cy="1061359"/>
          </a:xfrm>
          <a:prstGeom prst="rect">
            <a:avLst/>
          </a:prstGeom>
        </p:spPr>
      </p:pic>
      <p:pic>
        <p:nvPicPr>
          <p:cNvPr id="21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1E752278-714D-9170-A4B7-3E959D1C52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0" y="5459186"/>
            <a:ext cx="1110343" cy="1110343"/>
          </a:xfrm>
          <a:prstGeom prst="rect">
            <a:avLst/>
          </a:prstGeom>
        </p:spPr>
      </p:pic>
      <p:pic>
        <p:nvPicPr>
          <p:cNvPr id="22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2F24A874-1A1A-77DC-D4A5-089A61D303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09457" y="1905000"/>
            <a:ext cx="996043" cy="1006929"/>
          </a:xfrm>
          <a:prstGeom prst="rect">
            <a:avLst/>
          </a:prstGeom>
        </p:spPr>
      </p:pic>
      <p:pic>
        <p:nvPicPr>
          <p:cNvPr id="24" name="Picture 25" descr="Icon&#10;&#10;Description automatically generated">
            <a:extLst>
              <a:ext uri="{FF2B5EF4-FFF2-40B4-BE49-F238E27FC236}">
                <a16:creationId xmlns:a16="http://schemas.microsoft.com/office/drawing/2014/main" id="{E1227121-837A-4753-F8A1-0D4685D72C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1714" y="1992086"/>
            <a:ext cx="1104900" cy="1077686"/>
          </a:xfrm>
          <a:prstGeom prst="rect">
            <a:avLst/>
          </a:prstGeom>
        </p:spPr>
      </p:pic>
      <p:pic>
        <p:nvPicPr>
          <p:cNvPr id="26" name="Picture 27" descr="Icon&#10;&#10;Description automatically generated">
            <a:extLst>
              <a:ext uri="{FF2B5EF4-FFF2-40B4-BE49-F238E27FC236}">
                <a16:creationId xmlns:a16="http://schemas.microsoft.com/office/drawing/2014/main" id="{5782BF10-AFA9-9434-C5CD-050928088C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50728" y="3853545"/>
            <a:ext cx="1072244" cy="10776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10F164-4F5D-7F7C-7838-CEE7A118545F}"/>
              </a:ext>
            </a:extLst>
          </p:cNvPr>
          <p:cNvSpPr txBox="1"/>
          <p:nvPr/>
        </p:nvSpPr>
        <p:spPr>
          <a:xfrm>
            <a:off x="8458199" y="5083628"/>
            <a:ext cx="16328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  <a:latin typeface="Tisa Offc Serif Pro"/>
              </a:rPr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4686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30629" y="136525"/>
            <a:ext cx="7492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C5D77C-E1F2-2D2F-A769-93C5C4941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1320" y="1112776"/>
            <a:ext cx="6223826" cy="5243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8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17" descr="Diagram&#10;&#10;Description automatically generated">
            <a:extLst>
              <a:ext uri="{FF2B5EF4-FFF2-40B4-BE49-F238E27FC236}">
                <a16:creationId xmlns:a16="http://schemas.microsoft.com/office/drawing/2014/main" id="{012AFB0E-83B7-ECCC-7A3D-66ADEDCE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51" y="619125"/>
            <a:ext cx="6613849" cy="5737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5872B0C-133C-D68F-CAA2-29616BC29F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9A8E71CF-C839-3AE1-27AA-7EBEB33D98F2}"/>
              </a:ext>
            </a:extLst>
          </p:cNvPr>
          <p:cNvSpPr/>
          <p:nvPr/>
        </p:nvSpPr>
        <p:spPr>
          <a:xfrm>
            <a:off x="-102636" y="1480400"/>
            <a:ext cx="4665306" cy="3785813"/>
          </a:xfrm>
          <a:prstGeom prst="homePlat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Sequence Diagram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70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30629" y="136525"/>
            <a:ext cx="7492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BF25F8-4492-80A3-41CF-20D0E20B956B}"/>
              </a:ext>
            </a:extLst>
          </p:cNvPr>
          <p:cNvSpPr/>
          <p:nvPr/>
        </p:nvSpPr>
        <p:spPr>
          <a:xfrm>
            <a:off x="81590" y="2639115"/>
            <a:ext cx="2240280" cy="12039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1BBDBA-A76E-55FF-D6E0-33E86FC8F4DE}"/>
              </a:ext>
            </a:extLst>
          </p:cNvPr>
          <p:cNvCxnSpPr>
            <a:cxnSpLocks/>
          </p:cNvCxnSpPr>
          <p:nvPr/>
        </p:nvCxnSpPr>
        <p:spPr>
          <a:xfrm>
            <a:off x="2343234" y="3241095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A971BF-22B0-FB14-C97D-1AB01B4148F1}"/>
              </a:ext>
            </a:extLst>
          </p:cNvPr>
          <p:cNvSpPr/>
          <p:nvPr/>
        </p:nvSpPr>
        <p:spPr>
          <a:xfrm>
            <a:off x="3219534" y="2782779"/>
            <a:ext cx="1935480" cy="8646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A51199-8651-1635-EC3B-C864B17A6297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5155014" y="1139667"/>
            <a:ext cx="2239883" cy="207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B5A893-D0E7-198E-8131-8A84DF170A5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155014" y="3205929"/>
            <a:ext cx="2213376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5082CF-8B10-8C03-D7BC-2A299BD8ADE9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5155014" y="3215090"/>
            <a:ext cx="2213376" cy="225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1D1CBA6-8653-AC28-D73F-38585D82DFCC}"/>
              </a:ext>
            </a:extLst>
          </p:cNvPr>
          <p:cNvSpPr/>
          <p:nvPr/>
        </p:nvSpPr>
        <p:spPr>
          <a:xfrm>
            <a:off x="7394897" y="342116"/>
            <a:ext cx="3219136" cy="15951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1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2AC656-2088-F9EE-B7C2-B9D3505E1133}"/>
              </a:ext>
            </a:extLst>
          </p:cNvPr>
          <p:cNvSpPr/>
          <p:nvPr/>
        </p:nvSpPr>
        <p:spPr>
          <a:xfrm>
            <a:off x="7368390" y="2131854"/>
            <a:ext cx="3219136" cy="19133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B7C3E6-722E-4B3F-8370-52E9FBCF37E5}"/>
              </a:ext>
            </a:extLst>
          </p:cNvPr>
          <p:cNvSpPr/>
          <p:nvPr/>
        </p:nvSpPr>
        <p:spPr>
          <a:xfrm>
            <a:off x="7368390" y="4116969"/>
            <a:ext cx="3219136" cy="27127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30629" y="136525"/>
            <a:ext cx="7492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Cycle: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A72F9-D002-33FF-8B5D-352DE74C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22" y="942391"/>
            <a:ext cx="9257447" cy="5663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2A29FC-C9DF-8C5D-AC4A-7EA6A2D77E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7" name="Graphic 6" descr="Cylinder with solid fill">
            <a:extLst>
              <a:ext uri="{FF2B5EF4-FFF2-40B4-BE49-F238E27FC236}">
                <a16:creationId xmlns:a16="http://schemas.microsoft.com/office/drawing/2014/main" id="{C776B4DE-B3A0-3BE2-4EA8-FE4A99428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3562" y="1056955"/>
            <a:ext cx="464876" cy="559838"/>
          </a:xfrm>
          <a:prstGeom prst="rect">
            <a:avLst/>
          </a:prstGeom>
        </p:spPr>
      </p:pic>
      <p:pic>
        <p:nvPicPr>
          <p:cNvPr id="8" name="Graphic 7" descr="Daily calendar with solid fill">
            <a:extLst>
              <a:ext uri="{FF2B5EF4-FFF2-40B4-BE49-F238E27FC236}">
                <a16:creationId xmlns:a16="http://schemas.microsoft.com/office/drawing/2014/main" id="{844798F5-16E2-0D7C-2845-7D30A176F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3219" y="2193602"/>
            <a:ext cx="521993" cy="465622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28BEDA14-1F4B-FEE8-840A-7019970F07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0038" y="3545631"/>
            <a:ext cx="457200" cy="457200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C0DCE15D-AE81-8100-55BC-B0E13FCDEA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1851" y="3566103"/>
            <a:ext cx="457200" cy="4572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5D2AA0F5-B52C-56EF-2310-9C9136F5C5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03671" y="4480503"/>
            <a:ext cx="461058" cy="486136"/>
          </a:xfrm>
          <a:prstGeom prst="rect">
            <a:avLst/>
          </a:prstGeom>
        </p:spPr>
      </p:pic>
      <p:pic>
        <p:nvPicPr>
          <p:cNvPr id="12" name="Graphic 11" descr="Repeat with solid fill">
            <a:extLst>
              <a:ext uri="{FF2B5EF4-FFF2-40B4-BE49-F238E27FC236}">
                <a16:creationId xmlns:a16="http://schemas.microsoft.com/office/drawing/2014/main" id="{EAE16FF2-9F4F-0DF4-4C80-78D7417513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000" y="3993070"/>
            <a:ext cx="457200" cy="365125"/>
          </a:xfrm>
          <a:prstGeom prst="rect">
            <a:avLst/>
          </a:prstGeom>
        </p:spPr>
      </p:pic>
      <p:pic>
        <p:nvPicPr>
          <p:cNvPr id="13" name="Graphic 12" descr="Completed with solid fill">
            <a:extLst>
              <a:ext uri="{FF2B5EF4-FFF2-40B4-BE49-F238E27FC236}">
                <a16:creationId xmlns:a16="http://schemas.microsoft.com/office/drawing/2014/main" id="{C218AD29-0D2E-7789-A126-7B090AB561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1622" y="5621763"/>
            <a:ext cx="603812" cy="636607"/>
          </a:xfrm>
          <a:prstGeom prst="rect">
            <a:avLst/>
          </a:prstGeom>
        </p:spPr>
      </p:pic>
      <p:pic>
        <p:nvPicPr>
          <p:cNvPr id="14" name="Graphic 13" descr="Clipboard Mixed with solid fill">
            <a:extLst>
              <a:ext uri="{FF2B5EF4-FFF2-40B4-BE49-F238E27FC236}">
                <a16:creationId xmlns:a16="http://schemas.microsoft.com/office/drawing/2014/main" id="{A236FFB5-FB88-50D4-048D-3B70541522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03612" y="5631093"/>
            <a:ext cx="545939" cy="4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10965" y="188944"/>
            <a:ext cx="5257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SPRINT 3 RECAP: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AE9A3-3C16-C97E-79AD-8BB4487418B4}"/>
              </a:ext>
            </a:extLst>
          </p:cNvPr>
          <p:cNvSpPr txBox="1"/>
          <p:nvPr/>
        </p:nvSpPr>
        <p:spPr>
          <a:xfrm>
            <a:off x="204371" y="1028758"/>
            <a:ext cx="2455505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FAC71-A7FD-A0C8-ACD4-CADCCC81581D}"/>
              </a:ext>
            </a:extLst>
          </p:cNvPr>
          <p:cNvSpPr txBox="1"/>
          <p:nvPr/>
        </p:nvSpPr>
        <p:spPr>
          <a:xfrm>
            <a:off x="204371" y="3709174"/>
            <a:ext cx="5257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154C6-A797-7177-C968-E6D71156B9B1}"/>
              </a:ext>
            </a:extLst>
          </p:cNvPr>
          <p:cNvSpPr txBox="1"/>
          <p:nvPr/>
        </p:nvSpPr>
        <p:spPr>
          <a:xfrm>
            <a:off x="204371" y="4417060"/>
            <a:ext cx="2536611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0DEEF-71D0-7685-B260-0D66EE71D686}"/>
              </a:ext>
            </a:extLst>
          </p:cNvPr>
          <p:cNvSpPr txBox="1"/>
          <p:nvPr/>
        </p:nvSpPr>
        <p:spPr>
          <a:xfrm>
            <a:off x="3783382" y="4303784"/>
            <a:ext cx="3784818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</p:txBody>
      </p:sp>
    </p:spTree>
    <p:extLst>
      <p:ext uri="{BB962C8B-B14F-4D97-AF65-F5344CB8AC3E}">
        <p14:creationId xmlns:p14="http://schemas.microsoft.com/office/powerpoint/2010/main" val="914097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10E5FD-4772-D365-664C-EDD8FFF1D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6617" y="1245531"/>
            <a:ext cx="3937416" cy="57279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1847826"/>
            <a:ext cx="4258258" cy="3896671"/>
          </a:xfrm>
        </p:spPr>
        <p:txBody>
          <a:bodyPr>
            <a:normAutofit fontScale="70000" lnSpcReduction="20000"/>
          </a:bodyPr>
          <a:lstStyle/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Feedback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  <a:r>
              <a:rPr lang="en-US" sz="1800" dirty="0">
                <a:effectLst/>
                <a:latin typeface="Times New Roman"/>
                <a:cs typeface="Times New Roman"/>
              </a:rPr>
              <a:t>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Problem statement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Project Description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Personas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MVP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Technologies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Diagrams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Sprint Recap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Past sprint and current sprint comparison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Product Backlog 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User stories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Test cases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Metrics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/>
                <a:cs typeface="Times New Roman"/>
              </a:rPr>
              <a:t>Retrospective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Stories committed for Sprint 5 </a:t>
            </a:r>
          </a:p>
          <a:p>
            <a:pPr marL="285750" indent="-28575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6666CC1-1EF6-B447-0F30-30012099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13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E6620B7-3382-3877-F7EE-6E4D2A6F1F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7" r="5497"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282044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6F3C7E-6173-F5DD-48FE-7A579E464BFD}"/>
              </a:ext>
            </a:extLst>
          </p:cNvPr>
          <p:cNvSpPr txBox="1"/>
          <p:nvPr/>
        </p:nvSpPr>
        <p:spPr>
          <a:xfrm>
            <a:off x="130629" y="43219"/>
            <a:ext cx="7492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Sprint 3 vs Sprint 4: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E296901-E2F5-CBE9-169C-C212A900A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26246"/>
              </p:ext>
            </p:extLst>
          </p:nvPr>
        </p:nvGraphicFramePr>
        <p:xfrm>
          <a:off x="1045028" y="1233056"/>
          <a:ext cx="9927772" cy="512329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4963886">
                  <a:extLst>
                    <a:ext uri="{9D8B030D-6E8A-4147-A177-3AD203B41FA5}">
                      <a16:colId xmlns:a16="http://schemas.microsoft.com/office/drawing/2014/main" val="3632568744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2975752383"/>
                    </a:ext>
                  </a:extLst>
                </a:gridCol>
              </a:tblGrid>
              <a:tr h="853883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Sprint 3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Sprint 4</a:t>
                      </a:r>
                      <a:endParaRPr 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3237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Forgot 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 the issues in course details in the Instructor Page.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8809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Wishlist to save courses for the student.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131073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Course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Sending messages.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668061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Course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 bar for the courses for the guest.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164724"/>
                  </a:ext>
                </a:extLst>
              </a:tr>
              <a:tr h="85388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 Details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10 courses for guest.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176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043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0" y="136525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Backlog: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8E2A2C-A728-E33D-52F9-EDC5E4FF47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80485579"/>
              </p:ext>
            </p:extLst>
          </p:nvPr>
        </p:nvGraphicFramePr>
        <p:xfrm>
          <a:off x="519254" y="915383"/>
          <a:ext cx="9770257" cy="5547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0217">
                  <a:extLst>
                    <a:ext uri="{9D8B030D-6E8A-4147-A177-3AD203B41FA5}">
                      <a16:colId xmlns:a16="http://schemas.microsoft.com/office/drawing/2014/main" val="2569585369"/>
                    </a:ext>
                  </a:extLst>
                </a:gridCol>
                <a:gridCol w="1071716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523598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952363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  <a:gridCol w="952363">
                  <a:extLst>
                    <a:ext uri="{9D8B030D-6E8A-4147-A177-3AD203B41FA5}">
                      <a16:colId xmlns:a16="http://schemas.microsoft.com/office/drawing/2014/main" val="3253817561"/>
                    </a:ext>
                  </a:extLst>
                </a:gridCol>
              </a:tblGrid>
              <a:tr h="3281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18750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18750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add the faster loading pages.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the content in my language because it is convenient for 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248575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022261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749307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to upload the materials for the course, so that students can revise everything that I taught.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4718"/>
                  </a:ext>
                </a:extLst>
              </a:tr>
              <a:tr h="3281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able to see the materials, so that I can revise everything.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59162"/>
                  </a:ext>
                </a:extLst>
              </a:tr>
            </a:tbl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00467AB0-69C2-A53D-CA18-B8421480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564816" y="23552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90" y="136525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Backlog: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8E2A2C-A728-E33D-52F9-EDC5E4FF47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9691509"/>
              </p:ext>
            </p:extLst>
          </p:nvPr>
        </p:nvGraphicFramePr>
        <p:xfrm>
          <a:off x="519254" y="915383"/>
          <a:ext cx="9770257" cy="2621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0217">
                  <a:extLst>
                    <a:ext uri="{9D8B030D-6E8A-4147-A177-3AD203B41FA5}">
                      <a16:colId xmlns:a16="http://schemas.microsoft.com/office/drawing/2014/main" val="2569585369"/>
                    </a:ext>
                  </a:extLst>
                </a:gridCol>
                <a:gridCol w="1071716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523598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952363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  <a:gridCol w="952363">
                  <a:extLst>
                    <a:ext uri="{9D8B030D-6E8A-4147-A177-3AD203B41FA5}">
                      <a16:colId xmlns:a16="http://schemas.microsoft.com/office/drawing/2014/main" val="3253817561"/>
                    </a:ext>
                  </a:extLst>
                </a:gridCol>
              </a:tblGrid>
              <a:tr h="3281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18750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18750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</a:tbl>
          </a:graphicData>
        </a:graphic>
      </p:graphicFrame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00467AB0-69C2-A53D-CA18-B8421480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564816" y="23552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4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357403"/>
          </a:xfrm>
        </p:spPr>
        <p:txBody>
          <a:bodyPr>
            <a:no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Sprint Backlog: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C8E2A2C-A728-E33D-52F9-EDC5E4FF47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422857"/>
              </p:ext>
            </p:extLst>
          </p:nvPr>
        </p:nvGraphicFramePr>
        <p:xfrm>
          <a:off x="153629" y="706693"/>
          <a:ext cx="11885605" cy="5852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68681">
                  <a:extLst>
                    <a:ext uri="{9D8B030D-6E8A-4147-A177-3AD203B41FA5}">
                      <a16:colId xmlns:a16="http://schemas.microsoft.com/office/drawing/2014/main" val="2352684571"/>
                    </a:ext>
                  </a:extLst>
                </a:gridCol>
                <a:gridCol w="5655055">
                  <a:extLst>
                    <a:ext uri="{9D8B030D-6E8A-4147-A177-3AD203B41FA5}">
                      <a16:colId xmlns:a16="http://schemas.microsoft.com/office/drawing/2014/main" val="1230115142"/>
                    </a:ext>
                  </a:extLst>
                </a:gridCol>
                <a:gridCol w="3961869">
                  <a:extLst>
                    <a:ext uri="{9D8B030D-6E8A-4147-A177-3AD203B41FA5}">
                      <a16:colId xmlns:a16="http://schemas.microsoft.com/office/drawing/2014/main" val="2455340512"/>
                    </a:ext>
                  </a:extLst>
                </a:gridCol>
              </a:tblGrid>
              <a:tr h="260881">
                <a:tc>
                  <a:txBody>
                    <a:bodyPr/>
                    <a:lstStyle/>
                    <a:p>
                      <a:r>
                        <a:rPr lang="en-US"/>
                        <a:t>UserStories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Story Point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4097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student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save the course to my wishlist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buy it easily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26514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an admin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send messages to the teachers/students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communicate with them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17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student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send messages to the teachers/admins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communicate with them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70450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professor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send messages to the admin/students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communicate with them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248575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guest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search for the course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can buy them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022261"/>
                  </a:ext>
                </a:extLst>
              </a:tr>
              <a:tr h="656701">
                <a:tc>
                  <a:txBody>
                    <a:bodyPr/>
                    <a:lstStyle/>
                    <a:p>
                      <a:r>
                        <a:rPr lang="en-US"/>
                        <a:t>BREW-128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As a guest,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I want to see the top 10 courses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So that I know the demand in the market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749307"/>
                  </a:ext>
                </a:extLst>
              </a:tr>
            </a:tbl>
          </a:graphicData>
        </a:graphic>
      </p:graphicFrame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1EE1CDE-7CAA-1BD9-9B7D-0472D28D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302623"/>
          </a:xfrm>
        </p:spPr>
        <p:txBody>
          <a:bodyPr>
            <a:no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User Stories: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4F7203E-FD2D-42BA-F4E4-C369A660B0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303845-2CCE-17D2-BD95-4FF5C30F8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562941"/>
              </p:ext>
            </p:extLst>
          </p:nvPr>
        </p:nvGraphicFramePr>
        <p:xfrm>
          <a:off x="319548" y="786581"/>
          <a:ext cx="11020701" cy="593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767">
                  <a:extLst>
                    <a:ext uri="{9D8B030D-6E8A-4147-A177-3AD203B41FA5}">
                      <a16:colId xmlns:a16="http://schemas.microsoft.com/office/drawing/2014/main" val="4013307872"/>
                    </a:ext>
                  </a:extLst>
                </a:gridCol>
                <a:gridCol w="4805290">
                  <a:extLst>
                    <a:ext uri="{9D8B030D-6E8A-4147-A177-3AD203B41FA5}">
                      <a16:colId xmlns:a16="http://schemas.microsoft.com/office/drawing/2014/main" val="3980414882"/>
                    </a:ext>
                  </a:extLst>
                </a:gridCol>
                <a:gridCol w="4620644">
                  <a:extLst>
                    <a:ext uri="{9D8B030D-6E8A-4147-A177-3AD203B41FA5}">
                      <a16:colId xmlns:a16="http://schemas.microsoft.com/office/drawing/2014/main" val="2197289230"/>
                    </a:ext>
                  </a:extLst>
                </a:gridCol>
              </a:tblGrid>
              <a:tr h="44243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User Story Id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08927"/>
                  </a:ext>
                </a:extLst>
              </a:tr>
              <a:tr h="718961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BREW-123</a:t>
                      </a: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student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save the course to my </a:t>
                      </a:r>
                      <a:r>
                        <a:rPr lang="en-US" sz="1200" b="0" i="0" u="none" strike="noStrike" noProof="0" err="1">
                          <a:latin typeface="Times New Roman"/>
                        </a:rPr>
                        <a:t>wishlist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buy it easily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/>
                        <a:t>Done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754457"/>
                  </a:ext>
                </a:extLst>
              </a:tr>
              <a:tr h="970935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 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student wants to add the course to his Wishlist </a:t>
                      </a:r>
                      <a:endParaRPr lang="en-US" sz="12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student is logged in using the correct credentials </a:t>
                      </a:r>
                      <a:endParaRPr lang="en-US" sz="12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course is available </a:t>
                      </a:r>
                      <a:endParaRPr lang="en-US" sz="1200" b="0" i="0" u="none" strike="noStrike" noProof="0"/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student can buy it </a:t>
                      </a:r>
                      <a:endParaRPr lang="en-US" sz="1200" b="0" i="0" u="none" strike="noStrike" noProof="0"/>
                    </a:p>
                    <a:p>
                      <a:pPr lvl="0">
                        <a:buNone/>
                      </a:pPr>
                      <a:endParaRPr lang="en-US" sz="1000" b="0" i="0" u="none" strike="noStrike" noProof="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36569"/>
                  </a:ext>
                </a:extLst>
              </a:tr>
              <a:tr h="718961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BREW-124</a:t>
                      </a:r>
                      <a:endParaRPr lang="en-US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an admin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send messages to the teachers/students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communicate with them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005692"/>
                  </a:ext>
                </a:extLst>
              </a:tr>
              <a:tr h="1078441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 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admin wants to send a message to the teachers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admin is logged in using the correct credentials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admin is connected to a network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message will be delivered </a:t>
                      </a:r>
                    </a:p>
                    <a:p>
                      <a:pPr lvl="0">
                        <a:buNone/>
                      </a:pPr>
                      <a:endParaRPr lang="en-US" sz="900" b="0" i="0" u="none" strike="noStrike" noProof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7131"/>
                  </a:ext>
                </a:extLst>
              </a:tr>
              <a:tr h="871049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BREW-125</a:t>
                      </a: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student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send messages to the teachers/admins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communicate with them</a:t>
                      </a:r>
                    </a:p>
                    <a:p>
                      <a:pPr lvl="0">
                        <a:buNone/>
                      </a:pPr>
                      <a:endParaRPr lang="en-US" sz="900" b="0" i="0" u="none" strike="noStrike" noProof="0">
                        <a:latin typeface="Quire Sans Pro Light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662440"/>
                  </a:ext>
                </a:extLst>
              </a:tr>
              <a:tr h="113374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 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student wants to send a message to the teachers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admin is logged in using the correct credentials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student is connected to a network</a:t>
                      </a: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message will be delivered </a:t>
                      </a:r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60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18D9A-FA1B-7419-9A24-4F8EA6C5D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23083-D8F0-12A8-3644-F7D4B4841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73F9F-1E15-DF7F-A2A4-F78976EF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1835929-1B3C-7471-A7C2-95FD90F08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97955"/>
              </p:ext>
            </p:extLst>
          </p:nvPr>
        </p:nvGraphicFramePr>
        <p:xfrm>
          <a:off x="682112" y="725129"/>
          <a:ext cx="11044651" cy="5761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535">
                  <a:extLst>
                    <a:ext uri="{9D8B030D-6E8A-4147-A177-3AD203B41FA5}">
                      <a16:colId xmlns:a16="http://schemas.microsoft.com/office/drawing/2014/main" val="1964819588"/>
                    </a:ext>
                  </a:extLst>
                </a:gridCol>
                <a:gridCol w="6580530">
                  <a:extLst>
                    <a:ext uri="{9D8B030D-6E8A-4147-A177-3AD203B41FA5}">
                      <a16:colId xmlns:a16="http://schemas.microsoft.com/office/drawing/2014/main" val="1043982632"/>
                    </a:ext>
                  </a:extLst>
                </a:gridCol>
                <a:gridCol w="2054586">
                  <a:extLst>
                    <a:ext uri="{9D8B030D-6E8A-4147-A177-3AD203B41FA5}">
                      <a16:colId xmlns:a16="http://schemas.microsoft.com/office/drawing/2014/main" val="497512272"/>
                    </a:ext>
                  </a:extLst>
                </a:gridCol>
              </a:tblGrid>
              <a:tr h="69790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Quire Sans Pro Light"/>
                        </a:rPr>
                        <a:t>User Story Id</a:t>
                      </a:r>
                      <a:endParaRPr lang="en-US" sz="1800" b="1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Quire Sans Pro Light"/>
                        </a:rPr>
                        <a:t>Summary</a:t>
                      </a:r>
                      <a:endParaRPr lang="en-US" sz="1800" b="1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Quire Sans Pro Light"/>
                        </a:rPr>
                        <a:t>Status</a:t>
                      </a:r>
                      <a:endParaRPr lang="en-US" sz="1800" b="1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086799"/>
                  </a:ext>
                </a:extLst>
              </a:tr>
              <a:tr h="834748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BREW-126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professor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send messages to the admin/students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communicate with them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681482"/>
                  </a:ext>
                </a:extLst>
              </a:tr>
              <a:tr h="971593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 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teacher wants to send a message to the students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admin is logged in using the correct credentials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teacher is connected to a network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message will be delivered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840401"/>
                  </a:ext>
                </a:extLst>
              </a:tr>
              <a:tr h="711588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BREW-127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guest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search for the course 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can buy them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20545"/>
                  </a:ext>
                </a:extLst>
              </a:tr>
              <a:tr h="91685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 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guest wants to search for a course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web app is live/up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guest is connected to a network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guest can search for a course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160288"/>
                  </a:ext>
                </a:extLst>
              </a:tr>
              <a:tr h="711588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BREW-128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As a guest,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I want to see the top 10 courses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So that I know the demand in the market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Quire Sans Pro Light"/>
                        </a:rPr>
                        <a:t>Done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581558"/>
                  </a:ext>
                </a:extLst>
              </a:tr>
              <a:tr h="91685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latin typeface="Times New Roman"/>
                        </a:rPr>
                        <a:t>Scenario </a:t>
                      </a:r>
                      <a:r>
                        <a:rPr lang="en-US" sz="1200" b="0" i="0" u="none" strike="noStrike" noProof="0">
                          <a:latin typeface="Times New Roman"/>
                        </a:rPr>
                        <a:t>The guest wants to search for a course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Given the guest is on the home page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When the guest is connected to a network</a:t>
                      </a:r>
                      <a:endParaRPr lang="en-US" sz="120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imes New Roman"/>
                        </a:rPr>
                        <a:t>Then the guest see the top 10 course </a:t>
                      </a:r>
                      <a:endParaRPr lang="en-US" sz="120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5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806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Test Cases: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FF5AC4D-225B-E15E-93FD-9D6DC6A0B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C87933E-6749-60E0-8864-819C9FEB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34" y="803711"/>
            <a:ext cx="10415153" cy="48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9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Test Cases: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FF5AC4D-225B-E15E-93FD-9D6DC6A0B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FA4FF180-6304-4028-EE12-B0B1303C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36" y="1386833"/>
            <a:ext cx="10262346" cy="36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8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Stories Completed and Stories Not Completed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6D6624-BAF1-EBF6-D5DC-84BF258BCE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15641322"/>
              </p:ext>
            </p:extLst>
          </p:nvPr>
        </p:nvGraphicFramePr>
        <p:xfrm>
          <a:off x="197068" y="1195551"/>
          <a:ext cx="11799559" cy="488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56">
                  <a:extLst>
                    <a:ext uri="{9D8B030D-6E8A-4147-A177-3AD203B41FA5}">
                      <a16:colId xmlns:a16="http://schemas.microsoft.com/office/drawing/2014/main" val="1863772644"/>
                    </a:ext>
                  </a:extLst>
                </a:gridCol>
                <a:gridCol w="7057189">
                  <a:extLst>
                    <a:ext uri="{9D8B030D-6E8A-4147-A177-3AD203B41FA5}">
                      <a16:colId xmlns:a16="http://schemas.microsoft.com/office/drawing/2014/main" val="2061797130"/>
                    </a:ext>
                  </a:extLst>
                </a:gridCol>
                <a:gridCol w="1115295">
                  <a:extLst>
                    <a:ext uri="{9D8B030D-6E8A-4147-A177-3AD203B41FA5}">
                      <a16:colId xmlns:a16="http://schemas.microsoft.com/office/drawing/2014/main" val="780511188"/>
                    </a:ext>
                  </a:extLst>
                </a:gridCol>
                <a:gridCol w="1607119">
                  <a:extLst>
                    <a:ext uri="{9D8B030D-6E8A-4147-A177-3AD203B41FA5}">
                      <a16:colId xmlns:a16="http://schemas.microsoft.com/office/drawing/2014/main" val="1448675012"/>
                    </a:ext>
                  </a:extLst>
                </a:gridCol>
              </a:tblGrid>
              <a:tr h="696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UserStory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/>
                        </a:rPr>
                        <a:t> ID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Story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258017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04995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058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644509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762622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60711"/>
                  </a:ext>
                </a:extLst>
              </a:tr>
              <a:tr h="69681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56707"/>
                  </a:ext>
                </a:extLst>
              </a:tr>
            </a:tbl>
          </a:graphicData>
        </a:graphic>
      </p:graphicFrame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F851801-27ED-1494-E8BC-F260F62268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E6BE20-082A-2F55-061D-63DFF7CC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233650"/>
              </p:ext>
            </p:extLst>
          </p:nvPr>
        </p:nvGraphicFramePr>
        <p:xfrm>
          <a:off x="195373" y="1890280"/>
          <a:ext cx="1840059" cy="608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059">
                  <a:extLst>
                    <a:ext uri="{9D8B030D-6E8A-4147-A177-3AD203B41FA5}">
                      <a16:colId xmlns:a16="http://schemas.microsoft.com/office/drawing/2014/main" val="2849331293"/>
                    </a:ext>
                  </a:extLst>
                </a:gridCol>
              </a:tblGrid>
              <a:tr h="60804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501319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127C939-9378-D0EC-4989-9EFDBF544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91778"/>
              </p:ext>
            </p:extLst>
          </p:nvPr>
        </p:nvGraphicFramePr>
        <p:xfrm>
          <a:off x="2233448" y="1891862"/>
          <a:ext cx="7030200" cy="659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0200">
                  <a:extLst>
                    <a:ext uri="{9D8B030D-6E8A-4147-A177-3AD203B41FA5}">
                      <a16:colId xmlns:a16="http://schemas.microsoft.com/office/drawing/2014/main" val="4098667135"/>
                    </a:ext>
                  </a:extLst>
                </a:gridCol>
              </a:tblGrid>
              <a:tr h="6596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 student I want to save the course to my wish list </a:t>
                      </a:r>
                      <a:b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So that I can buy it easily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963175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EB87E2-2E5E-C487-3347-3FDB839B2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60777"/>
              </p:ext>
            </p:extLst>
          </p:nvPr>
        </p:nvGraphicFramePr>
        <p:xfrm>
          <a:off x="195372" y="2588966"/>
          <a:ext cx="1840059" cy="58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059">
                  <a:extLst>
                    <a:ext uri="{9D8B030D-6E8A-4147-A177-3AD203B41FA5}">
                      <a16:colId xmlns:a16="http://schemas.microsoft.com/office/drawing/2014/main" val="2567952718"/>
                    </a:ext>
                  </a:extLst>
                </a:gridCol>
              </a:tblGrid>
              <a:tr h="5834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43171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384EC10-2CCF-DDE1-8F9A-E2B34125B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626391"/>
              </p:ext>
            </p:extLst>
          </p:nvPr>
        </p:nvGraphicFramePr>
        <p:xfrm>
          <a:off x="2233448" y="2601310"/>
          <a:ext cx="7032248" cy="62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2248">
                  <a:extLst>
                    <a:ext uri="{9D8B030D-6E8A-4147-A177-3AD203B41FA5}">
                      <a16:colId xmlns:a16="http://schemas.microsoft.com/office/drawing/2014/main" val="560357094"/>
                    </a:ext>
                  </a:extLst>
                </a:gridCol>
              </a:tblGrid>
              <a:tr h="6240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an admin I want to send messages to the teachers/students So that I can communicate with them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001542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8C457F1-E5FE-3FE9-5B15-D39F3AB03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75111"/>
              </p:ext>
            </p:extLst>
          </p:nvPr>
        </p:nvGraphicFramePr>
        <p:xfrm>
          <a:off x="191159" y="3267135"/>
          <a:ext cx="1881444" cy="58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444">
                  <a:extLst>
                    <a:ext uri="{9D8B030D-6E8A-4147-A177-3AD203B41FA5}">
                      <a16:colId xmlns:a16="http://schemas.microsoft.com/office/drawing/2014/main" val="292632013"/>
                    </a:ext>
                  </a:extLst>
                </a:gridCol>
              </a:tblGrid>
              <a:tr h="58348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728818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9FE9532-1A35-0EA4-C297-17800950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39252"/>
              </p:ext>
            </p:extLst>
          </p:nvPr>
        </p:nvGraphicFramePr>
        <p:xfrm>
          <a:off x="2233448" y="3323068"/>
          <a:ext cx="7030200" cy="56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0200">
                  <a:extLst>
                    <a:ext uri="{9D8B030D-6E8A-4147-A177-3AD203B41FA5}">
                      <a16:colId xmlns:a16="http://schemas.microsoft.com/office/drawing/2014/main" val="3307327247"/>
                    </a:ext>
                  </a:extLst>
                </a:gridCol>
              </a:tblGrid>
              <a:tr h="56902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 student I want to send messages to the teachers So that I can communicate with them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683766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EC6478B-4397-D5A2-C942-745AE60B0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735224"/>
              </p:ext>
            </p:extLst>
          </p:nvPr>
        </p:nvGraphicFramePr>
        <p:xfrm>
          <a:off x="195372" y="3973001"/>
          <a:ext cx="1840059" cy="58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059">
                  <a:extLst>
                    <a:ext uri="{9D8B030D-6E8A-4147-A177-3AD203B41FA5}">
                      <a16:colId xmlns:a16="http://schemas.microsoft.com/office/drawing/2014/main" val="1049425416"/>
                    </a:ext>
                  </a:extLst>
                </a:gridCol>
              </a:tblGrid>
              <a:tr h="5834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016535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E5E34FA-A4DE-E533-A883-636F7146E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754894"/>
              </p:ext>
            </p:extLst>
          </p:nvPr>
        </p:nvGraphicFramePr>
        <p:xfrm>
          <a:off x="2233448" y="3946581"/>
          <a:ext cx="7004234" cy="70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4234">
                  <a:extLst>
                    <a:ext uri="{9D8B030D-6E8A-4147-A177-3AD203B41FA5}">
                      <a16:colId xmlns:a16="http://schemas.microsoft.com/office/drawing/2014/main" val="4034527894"/>
                    </a:ext>
                  </a:extLst>
                </a:gridCol>
              </a:tblGrid>
              <a:tr h="70616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a professor  want to send messages to the admin/students So that I can communicate with them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397946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31FAB7B-2234-4512-D37E-1B0885FDB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2606"/>
              </p:ext>
            </p:extLst>
          </p:nvPr>
        </p:nvGraphicFramePr>
        <p:xfrm>
          <a:off x="208065" y="4733497"/>
          <a:ext cx="1827366" cy="58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366">
                  <a:extLst>
                    <a:ext uri="{9D8B030D-6E8A-4147-A177-3AD203B41FA5}">
                      <a16:colId xmlns:a16="http://schemas.microsoft.com/office/drawing/2014/main" val="3082834553"/>
                    </a:ext>
                  </a:extLst>
                </a:gridCol>
              </a:tblGrid>
              <a:tr h="58348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844744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7876FCC-F2E8-5F20-0D5C-0EA9BB7D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07020"/>
              </p:ext>
            </p:extLst>
          </p:nvPr>
        </p:nvGraphicFramePr>
        <p:xfrm>
          <a:off x="2233448" y="4733497"/>
          <a:ext cx="699022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0226">
                  <a:extLst>
                    <a:ext uri="{9D8B030D-6E8A-4147-A177-3AD203B41FA5}">
                      <a16:colId xmlns:a16="http://schemas.microsoft.com/office/drawing/2014/main" val="4127988747"/>
                    </a:ext>
                  </a:extLst>
                </a:gridCol>
              </a:tblGrid>
              <a:tr h="4588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 guest I want to search for the course So that I can see the details of the course directly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6776825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AD99214-4689-7D66-E0E9-282D0154B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6335"/>
              </p:ext>
            </p:extLst>
          </p:nvPr>
        </p:nvGraphicFramePr>
        <p:xfrm>
          <a:off x="195372" y="5471816"/>
          <a:ext cx="1827366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366">
                  <a:extLst>
                    <a:ext uri="{9D8B030D-6E8A-4147-A177-3AD203B41FA5}">
                      <a16:colId xmlns:a16="http://schemas.microsoft.com/office/drawing/2014/main" val="209945256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BREW-128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377828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80F979D-553F-28D3-401D-1A692BF1B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62154"/>
              </p:ext>
            </p:extLst>
          </p:nvPr>
        </p:nvGraphicFramePr>
        <p:xfrm>
          <a:off x="2233448" y="5412827"/>
          <a:ext cx="6985285" cy="607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285">
                  <a:extLst>
                    <a:ext uri="{9D8B030D-6E8A-4147-A177-3AD203B41FA5}">
                      <a16:colId xmlns:a16="http://schemas.microsoft.com/office/drawing/2014/main" val="3395142808"/>
                    </a:ext>
                  </a:extLst>
                </a:gridCol>
              </a:tblGrid>
              <a:tr h="6076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 a guest, I want to see the top 10 courses So that I know the demand in the market</a:t>
                      </a:r>
                      <a:r>
                        <a:rPr lang="en-US" dirty="0"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213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306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ECE7FF-82F7-05A2-8727-6D6E5DB39F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ACC26C-C085-0925-7E6E-9DB3542F61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98742" y="876962"/>
            <a:ext cx="7802633" cy="5855568"/>
          </a:xfrm>
        </p:spPr>
      </p:pic>
    </p:spTree>
    <p:extLst>
      <p:ext uri="{BB962C8B-B14F-4D97-AF65-F5344CB8AC3E}">
        <p14:creationId xmlns:p14="http://schemas.microsoft.com/office/powerpoint/2010/main" val="411328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10E5FD-4772-D365-664C-EDD8FFF1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771" y="1046717"/>
            <a:ext cx="5333254" cy="84124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62DF1-5C3C-B1DD-E5AB-4427AFCF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771" y="1671024"/>
            <a:ext cx="9150993" cy="3515952"/>
          </a:xfrm>
        </p:spPr>
        <p:txBody>
          <a:bodyPr anchor="ctr">
            <a:normAutofit/>
          </a:bodyPr>
          <a:lstStyle/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/>
                <a:cs typeface="Times New Roman"/>
              </a:rPr>
              <a:t>Need to show the presentation slides in the wiki page.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latin typeface="Times New Roman"/>
                <a:cs typeface="Times New Roman"/>
              </a:rPr>
              <a:t>Create Jira tickets for the improvements that we are making for current spring.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/>
                <a:cs typeface="Times New Roman"/>
              </a:rPr>
              <a:t>Rename</a:t>
            </a:r>
            <a:r>
              <a:rPr lang="en-US" sz="1800" dirty="0">
                <a:effectLst/>
                <a:latin typeface="Times New Roman"/>
                <a:cs typeface="Times New Roman"/>
              </a:rPr>
              <a:t> Product Development Cycle to Software Development Cycle.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/>
                <a:cs typeface="Times New Roman"/>
              </a:rPr>
              <a:t>Need to add Story points in the user stories, sprint backlog, product backlog.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latin typeface="Times New Roman"/>
                <a:cs typeface="Times New Roman"/>
              </a:rPr>
              <a:t>Charts need to be improvised – especially Committed Vs </a:t>
            </a:r>
            <a:r>
              <a:rPr lang="en-US" sz="1800" dirty="0">
                <a:latin typeface="Times New Roman"/>
                <a:cs typeface="Times New Roman"/>
              </a:rPr>
              <a:t>N</a:t>
            </a:r>
            <a:r>
              <a:rPr lang="en-US" sz="1800" dirty="0">
                <a:effectLst/>
                <a:latin typeface="Times New Roman"/>
                <a:cs typeface="Times New Roman"/>
              </a:rPr>
              <a:t>ot Committed.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/>
                <a:cs typeface="Times New Roman"/>
              </a:rPr>
              <a:t>Need to add the commitments that we made in the current sprint in the sprint backlog.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62258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History Velocity (Average):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ED7CB90-5BDF-B6F5-21C8-D19FADCA38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85630" y="-15789"/>
            <a:ext cx="1577967" cy="1233056"/>
          </a:xfrm>
          <a:prstGeom prst="rect">
            <a:avLst/>
          </a:prstGeom>
        </p:spPr>
      </p:pic>
      <p:pic>
        <p:nvPicPr>
          <p:cNvPr id="4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CF13CCF-7779-521D-2103-A96A341FC4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62289" y="2386584"/>
            <a:ext cx="4912784" cy="36845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FC21E-B7E9-3782-019C-055F000D6EC0}"/>
              </a:ext>
            </a:extLst>
          </p:cNvPr>
          <p:cNvSpPr txBox="1"/>
          <p:nvPr/>
        </p:nvSpPr>
        <p:spPr>
          <a:xfrm>
            <a:off x="6692835" y="3857691"/>
            <a:ext cx="44604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Average Velocity is:</a:t>
            </a:r>
            <a:endParaRPr lang="en-US"/>
          </a:p>
          <a:p>
            <a:r>
              <a:rPr lang="en-US" sz="3600" b="1"/>
              <a:t>(5+7+15+14)/4=10.25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98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ED7CB90-5BDF-B6F5-21C8-D19FADCA38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85630" y="-15789"/>
            <a:ext cx="1577967" cy="1233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EF348C-1195-1075-C4ED-B69143814D47}"/>
              </a:ext>
            </a:extLst>
          </p:cNvPr>
          <p:cNvSpPr txBox="1"/>
          <p:nvPr/>
        </p:nvSpPr>
        <p:spPr>
          <a:xfrm>
            <a:off x="7744342" y="2767280"/>
            <a:ext cx="401443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X-Axis represents the progressive dates of Sprint 4.</a:t>
            </a:r>
          </a:p>
          <a:p>
            <a:pPr marL="285750" indent="-285750"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Y-Axis represents the User Story points of Sprint 4.</a:t>
            </a:r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693B048-9B21-D0A3-07B0-4F71CE56C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11" y="1527206"/>
            <a:ext cx="7731333" cy="4828249"/>
          </a:xfrm>
        </p:spPr>
      </p:pic>
    </p:spTree>
    <p:extLst>
      <p:ext uri="{BB962C8B-B14F-4D97-AF65-F5344CB8AC3E}">
        <p14:creationId xmlns:p14="http://schemas.microsoft.com/office/powerpoint/2010/main" val="161983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B3ED77-8C2A-BD61-0331-1BCD221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150461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Committed Against Completed Ratio: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7E038A6-5C4B-8610-1C5F-1955813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CCBF41-0D39-B023-3265-8EAF01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E90052-86A8-562B-A7DD-F3355BC7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FB87C81-464D-08AF-61A5-E0AA8C95EB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69588" y="-15789"/>
            <a:ext cx="1577967" cy="1233056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226F965A-58C7-BAD5-27DE-072811BD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8" y="1908329"/>
            <a:ext cx="11520310" cy="30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EAAF8A-1F40-E0A5-41AB-C633C637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264" y="2879168"/>
            <a:ext cx="4087368" cy="841248"/>
          </a:xfrm>
        </p:spPr>
        <p:txBody>
          <a:bodyPr/>
          <a:lstStyle/>
          <a:p>
            <a:r>
              <a:rPr lang="en-US"/>
              <a:t>Retrospective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60B11-35B9-AA1F-607B-AFAEA841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B277B-92CC-7CC3-431C-762000F4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80496-2280-0332-F09D-11255C5E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AA2FDCC-D894-59CC-4724-37E3A6C1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49" y="1083365"/>
            <a:ext cx="4949960" cy="4651513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3B7EBAC-F6B0-137C-8484-326234123F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9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49515"/>
            <a:ext cx="1577967" cy="123305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31" y="890189"/>
            <a:ext cx="4578882" cy="640080"/>
          </a:xfrm>
        </p:spPr>
        <p:txBody>
          <a:bodyPr>
            <a:noAutofit/>
          </a:bodyPr>
          <a:lstStyle/>
          <a:p>
            <a:r>
              <a:rPr lang="en-US"/>
              <a:t>What went well?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265A6-4E83-C250-044C-4E542CEA2E98}"/>
              </a:ext>
            </a:extLst>
          </p:cNvPr>
          <p:cNvSpPr txBox="1"/>
          <p:nvPr/>
        </p:nvSpPr>
        <p:spPr>
          <a:xfrm>
            <a:off x="1151552" y="1733443"/>
            <a:ext cx="9502237" cy="5449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Enhanced collaboration, communication, trust and team spirit.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Improved team productivity.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An ability to prevent past mistakes from happening again.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Better anticipation of future problems.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Time Management is efficient.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ea typeface="+mn-lt"/>
                <a:cs typeface="+mn-lt"/>
              </a:rPr>
              <a:t>All members knew what they had to do — and did it!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Backlog items are Prioritized  and  worked accordingly.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We discussed about the user stories and got the better understanding about it .</a:t>
            </a:r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49515"/>
            <a:ext cx="1577967" cy="123305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30" y="890189"/>
            <a:ext cx="5070495" cy="64008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didn’t go well?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0413D-3B71-45DE-B86D-E20636C182BB}"/>
              </a:ext>
            </a:extLst>
          </p:cNvPr>
          <p:cNvSpPr txBox="1"/>
          <p:nvPr/>
        </p:nvSpPr>
        <p:spPr>
          <a:xfrm>
            <a:off x="727587" y="1399511"/>
            <a:ext cx="5535561" cy="35548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b="1" dirty="0">
              <a:latin typeface="Times New Roman"/>
              <a:cs typeface="Times New Roman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Our estimates were bit optimistic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We have not reached our testing goals.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Changing the user stories late in the sprint.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Unexpected bugs raised as the unit testing is not proper.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Find more accurate ways to estimate our user stories.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9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49515"/>
            <a:ext cx="1577967" cy="123305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30" y="890189"/>
            <a:ext cx="7853025" cy="64008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9C59A-9E4A-11CA-EC7C-EBB9EC82B1D2}"/>
              </a:ext>
            </a:extLst>
          </p:cNvPr>
          <p:cNvSpPr txBox="1"/>
          <p:nvPr/>
        </p:nvSpPr>
        <p:spPr>
          <a:xfrm>
            <a:off x="1209368" y="1537969"/>
            <a:ext cx="6096000" cy="37820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Get better at estimating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User testing should be better developed in the sprint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Hold meeting only when we need to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Set time in each sprint for knowledge sharing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Guarantee all user stories have clear acceptance criteria before picking them up.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Times New Roman"/>
                <a:cs typeface="Times New Roman"/>
              </a:rPr>
              <a:t>Use a more accurate way to estimate the story size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b="1" dirty="0">
              <a:latin typeface="Times New Roman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0585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B8A35-CE93-3CCA-0F37-C99D5F9C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ADE7-5838-0367-018B-5E522559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D473-FF89-B226-10FA-9FAFFD22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37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CBCE5D4-0158-B145-E3FC-A885B6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0614033" y="-49515"/>
            <a:ext cx="1577967" cy="123305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28E2FDA-1DDC-3574-0B9F-F0111607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94" y="850475"/>
            <a:ext cx="11382805" cy="400595"/>
          </a:xfrm>
        </p:spPr>
        <p:txBody>
          <a:bodyPr>
            <a:noAutofit/>
          </a:bodyPr>
          <a:lstStyle/>
          <a:p>
            <a:r>
              <a:rPr lang="en-US" sz="3200"/>
              <a:t>Stories Planned and Committed for Sprint 5: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86DE06E0-DDF8-982E-3ECA-40F97E00D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75035"/>
              </p:ext>
            </p:extLst>
          </p:nvPr>
        </p:nvGraphicFramePr>
        <p:xfrm>
          <a:off x="1219200" y="1328057"/>
          <a:ext cx="909101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284">
                  <a:extLst>
                    <a:ext uri="{9D8B030D-6E8A-4147-A177-3AD203B41FA5}">
                      <a16:colId xmlns:a16="http://schemas.microsoft.com/office/drawing/2014/main" val="1397155971"/>
                    </a:ext>
                  </a:extLst>
                </a:gridCol>
                <a:gridCol w="5736771">
                  <a:extLst>
                    <a:ext uri="{9D8B030D-6E8A-4147-A177-3AD203B41FA5}">
                      <a16:colId xmlns:a16="http://schemas.microsoft.com/office/drawing/2014/main" val="3106760749"/>
                    </a:ext>
                  </a:extLst>
                </a:gridCol>
                <a:gridCol w="1666963">
                  <a:extLst>
                    <a:ext uri="{9D8B030D-6E8A-4147-A177-3AD203B41FA5}">
                      <a16:colId xmlns:a16="http://schemas.microsoft.com/office/drawing/2014/main" val="3319247115"/>
                    </a:ext>
                  </a:extLst>
                </a:gridCol>
              </a:tblGrid>
              <a:tr h="29377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Story_ID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45002"/>
                  </a:ext>
                </a:extLst>
              </a:tr>
              <a:tr h="29377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BREW-107</a:t>
                      </a:r>
                      <a:endParaRPr lang="en-US" sz="1800" b="0" i="0" u="none" strike="noStrike" noProof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Need to encrypt the password while storing in Database.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84442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BREW-109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Need to add the faster loading pages.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11466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BREW-108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Student, I want to do the payment so that I can join or able to see the class of the course that I want to learn.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909874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BREW-112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User, I want to see the notifications, so that I can be able to know the updates.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056395"/>
                  </a:ext>
                </a:extLst>
              </a:tr>
              <a:tr h="63137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BREW-129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Professor, I want to upload the materials for the course, so that students can revise everything that I taught.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811362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BREW-130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Student, I want to able to see the materials, so that I can revise everything.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16766"/>
                  </a:ext>
                </a:extLst>
              </a:tr>
              <a:tr h="5163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BREW-132</a:t>
                      </a:r>
                      <a:endParaRPr lang="en-US" sz="1800" b="0" i="0" u="none" strike="noStrike" noProof="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As a Student, I want to download the materials, so that I will be able to access them offline too.</a:t>
                      </a:r>
                      <a:endParaRPr lang="en-US">
                        <a:latin typeface="Times New Roman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imes New Roman"/>
                        </a:rPr>
                        <a:t>To-do</a:t>
                      </a:r>
                      <a:endParaRPr lang="en-US" sz="1800" b="0" i="0" u="none" strike="noStrike" noProof="0">
                        <a:latin typeface="Quire Sans Pro Light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54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029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38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393755" y="0"/>
            <a:ext cx="798245" cy="63940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FCA6561-240B-AA85-358A-01300AE2447D}"/>
              </a:ext>
            </a:extLst>
          </p:cNvPr>
          <p:cNvSpPr>
            <a:spLocks noGrp="1"/>
          </p:cNvSpPr>
          <p:nvPr/>
        </p:nvSpPr>
        <p:spPr>
          <a:xfrm>
            <a:off x="3720228" y="150116"/>
            <a:ext cx="4749384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Slides App Screenshot</a:t>
            </a:r>
          </a:p>
        </p:txBody>
      </p:sp>
      <p:pic>
        <p:nvPicPr>
          <p:cNvPr id="2" name="Picture 5" descr="A picture containing text, screenshot, different&#10;&#10;Description automatically generated">
            <a:extLst>
              <a:ext uri="{FF2B5EF4-FFF2-40B4-BE49-F238E27FC236}">
                <a16:creationId xmlns:a16="http://schemas.microsoft.com/office/drawing/2014/main" id="{8043BD28-F851-C5F2-6ADA-AEDF9B2B4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9" b="4531"/>
          <a:stretch/>
        </p:blipFill>
        <p:spPr>
          <a:xfrm>
            <a:off x="527198" y="787917"/>
            <a:ext cx="11134073" cy="5654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EED47-7EDF-64D1-3B8C-584AF863B67E}"/>
              </a:ext>
            </a:extLst>
          </p:cNvPr>
          <p:cNvSpPr txBox="1"/>
          <p:nvPr/>
        </p:nvSpPr>
        <p:spPr>
          <a:xfrm>
            <a:off x="4226440" y="6485858"/>
            <a:ext cx="373402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Front Page with search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3871141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39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11475" y="0"/>
            <a:ext cx="780525" cy="630545"/>
          </a:xfrm>
          <a:prstGeom prst="rect">
            <a:avLst/>
          </a:prstGeom>
        </p:spPr>
      </p:pic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481FD1-5BC4-65A0-F66C-21EE7E9D4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4" b="4790"/>
          <a:stretch/>
        </p:blipFill>
        <p:spPr>
          <a:xfrm>
            <a:off x="611372" y="867662"/>
            <a:ext cx="10965718" cy="5486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B72D0-FB31-9C87-1B68-2E612066A52F}"/>
              </a:ext>
            </a:extLst>
          </p:cNvPr>
          <p:cNvSpPr txBox="1"/>
          <p:nvPr/>
        </p:nvSpPr>
        <p:spPr>
          <a:xfrm>
            <a:off x="5068184" y="6485858"/>
            <a:ext cx="2059394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Page for Instructor</a:t>
            </a:r>
          </a:p>
        </p:txBody>
      </p:sp>
    </p:spTree>
    <p:extLst>
      <p:ext uri="{BB962C8B-B14F-4D97-AF65-F5344CB8AC3E}">
        <p14:creationId xmlns:p14="http://schemas.microsoft.com/office/powerpoint/2010/main" val="362229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0715" y="5256689"/>
            <a:ext cx="2103438" cy="274320"/>
          </a:xfrm>
        </p:spPr>
        <p:txBody>
          <a:bodyPr/>
          <a:lstStyle/>
          <a:p>
            <a:r>
              <a:rPr lang="en-US"/>
              <a:t>Amit </a:t>
            </a:r>
            <a:r>
              <a:rPr lang="en-US" err="1"/>
              <a:t>Bhayal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60715" y="5538152"/>
            <a:ext cx="2103438" cy="274320"/>
          </a:xfrm>
        </p:spPr>
        <p:txBody>
          <a:bodyPr/>
          <a:lstStyle/>
          <a:p>
            <a:r>
              <a:rPr lang="en-US"/>
              <a:t>Software Developer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93848" y="5245025"/>
            <a:ext cx="2103438" cy="274320"/>
          </a:xfrm>
        </p:spPr>
        <p:txBody>
          <a:bodyPr/>
          <a:lstStyle/>
          <a:p>
            <a:r>
              <a:rPr lang="en-US"/>
              <a:t>Ankush </a:t>
            </a:r>
            <a:r>
              <a:rPr lang="en-US" err="1"/>
              <a:t>Gurhani</a:t>
            </a:r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18428" y="5528055"/>
            <a:ext cx="2103438" cy="274320"/>
          </a:xfrm>
        </p:spPr>
        <p:txBody>
          <a:bodyPr/>
          <a:lstStyle/>
          <a:p>
            <a:r>
              <a:rPr lang="en-US"/>
              <a:t>Software Developer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65827" y="5301977"/>
            <a:ext cx="2103438" cy="274320"/>
          </a:xfrm>
        </p:spPr>
        <p:txBody>
          <a:bodyPr/>
          <a:lstStyle/>
          <a:p>
            <a:r>
              <a:rPr lang="en-US"/>
              <a:t>Genius Machado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2439" y="5538152"/>
            <a:ext cx="2103438" cy="274320"/>
          </a:xfrm>
        </p:spPr>
        <p:txBody>
          <a:bodyPr/>
          <a:lstStyle/>
          <a:p>
            <a:r>
              <a:rPr lang="en-US"/>
              <a:t>Software Developer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4493" y="5538152"/>
            <a:ext cx="2103438" cy="27432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/>
              <a:t>4</a:t>
            </a:r>
          </a:p>
        </p:txBody>
      </p:sp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EEE31FB1-BB9E-CD5F-5EA8-10FED4A1439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568" r="3568"/>
          <a:stretch>
            <a:fillRect/>
          </a:stretch>
        </p:blipFill>
        <p:spPr>
          <a:xfrm>
            <a:off x="8931275" y="2032896"/>
            <a:ext cx="2101850" cy="3017838"/>
          </a:xfr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E771E2CD-C4DA-1AEE-3523-D10EC01D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-46653"/>
            <a:ext cx="1577967" cy="1233056"/>
          </a:xfrm>
          <a:prstGeom prst="rect">
            <a:avLst/>
          </a:prstGeom>
        </p:spPr>
      </p:pic>
      <p:pic>
        <p:nvPicPr>
          <p:cNvPr id="9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8E6615B4-9D0F-5435-D31F-BB6650D01CF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568" r="3568"/>
          <a:stretch/>
        </p:blipFill>
        <p:spPr>
          <a:xfrm>
            <a:off x="5093212" y="2036097"/>
            <a:ext cx="2144866" cy="3017838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86DB7F4-A787-3802-11B0-B6EF195E7D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3533" r="3533"/>
          <a:stretch/>
        </p:blipFill>
        <p:spPr>
          <a:xfrm>
            <a:off x="1342103" y="2048846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40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11475" y="0"/>
            <a:ext cx="780525" cy="630545"/>
          </a:xfrm>
          <a:prstGeom prst="rect">
            <a:avLst/>
          </a:prstGeom>
        </p:spPr>
      </p:pic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A7CAA2-4BB5-BD70-40FE-7470B6647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4" b="4464"/>
          <a:stretch/>
        </p:blipFill>
        <p:spPr>
          <a:xfrm>
            <a:off x="611372" y="837314"/>
            <a:ext cx="10965718" cy="5486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78378-BE2F-B0CB-6E94-92F23A613197}"/>
              </a:ext>
            </a:extLst>
          </p:cNvPr>
          <p:cNvSpPr txBox="1"/>
          <p:nvPr/>
        </p:nvSpPr>
        <p:spPr>
          <a:xfrm>
            <a:off x="4589719" y="6485858"/>
            <a:ext cx="3016324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User can Wishlist the course</a:t>
            </a:r>
          </a:p>
        </p:txBody>
      </p:sp>
    </p:spTree>
    <p:extLst>
      <p:ext uri="{BB962C8B-B14F-4D97-AF65-F5344CB8AC3E}">
        <p14:creationId xmlns:p14="http://schemas.microsoft.com/office/powerpoint/2010/main" val="2757581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41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11475" y="0"/>
            <a:ext cx="780525" cy="630545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49BE059-432F-C059-EDC9-020478456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2" b="4920"/>
          <a:stretch/>
        </p:blipFill>
        <p:spPr>
          <a:xfrm>
            <a:off x="611372" y="832219"/>
            <a:ext cx="10965723" cy="5486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4CF1EE-B44B-C437-868D-06764EAE8327}"/>
              </a:ext>
            </a:extLst>
          </p:cNvPr>
          <p:cNvSpPr txBox="1"/>
          <p:nvPr/>
        </p:nvSpPr>
        <p:spPr>
          <a:xfrm>
            <a:off x="4589719" y="6485858"/>
            <a:ext cx="3016324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User can send messages</a:t>
            </a:r>
          </a:p>
        </p:txBody>
      </p:sp>
    </p:spTree>
    <p:extLst>
      <p:ext uri="{BB962C8B-B14F-4D97-AF65-F5344CB8AC3E}">
        <p14:creationId xmlns:p14="http://schemas.microsoft.com/office/powerpoint/2010/main" val="3752001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42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11475" y="0"/>
            <a:ext cx="780525" cy="630545"/>
          </a:xfrm>
          <a:prstGeom prst="rect">
            <a:avLst/>
          </a:prstGeom>
        </p:spPr>
      </p:pic>
      <p:pic>
        <p:nvPicPr>
          <p:cNvPr id="3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A134B9-CE1A-113E-A2A0-98A758109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2" b="4608"/>
          <a:stretch/>
        </p:blipFill>
        <p:spPr>
          <a:xfrm>
            <a:off x="611372" y="841080"/>
            <a:ext cx="10965724" cy="5482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2FA063-A9F1-99B6-16A8-94DA78139E5B}"/>
              </a:ext>
            </a:extLst>
          </p:cNvPr>
          <p:cNvSpPr txBox="1"/>
          <p:nvPr/>
        </p:nvSpPr>
        <p:spPr>
          <a:xfrm>
            <a:off x="4589719" y="6485858"/>
            <a:ext cx="3016324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Instructor can add a course</a:t>
            </a:r>
          </a:p>
        </p:txBody>
      </p:sp>
    </p:spTree>
    <p:extLst>
      <p:ext uri="{BB962C8B-B14F-4D97-AF65-F5344CB8AC3E}">
        <p14:creationId xmlns:p14="http://schemas.microsoft.com/office/powerpoint/2010/main" val="54948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350" y="2967679"/>
            <a:ext cx="4848808" cy="1091682"/>
          </a:xfrm>
          <a:ln>
            <a:noFill/>
          </a:ln>
          <a:effectLst/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algn="ctr"/>
            <a:r>
              <a:rPr lang="en-US" sz="40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0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WIKIPAGE LINK:</a:t>
            </a:r>
          </a:p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t</a:t>
            </a:r>
            <a:r>
              <a:rPr lang="en-US"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 WIKIPAGE</a:t>
            </a:r>
            <a:endParaRPr lang="en-US" sz="4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7CA8C19-5952-AEA4-0E7C-A489F41B67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33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12572"/>
            <a:ext cx="4848808" cy="1091682"/>
          </a:xfrm>
          <a:ln>
            <a:noFill/>
          </a:ln>
          <a:effectLst/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ctr"/>
            <a:endParaRPr lang="en-US" sz="4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200" b="1" dirty="0">
                <a:solidFill>
                  <a:schemeClr val="accent6"/>
                </a:solidFill>
                <a:latin typeface="Times New Roman"/>
                <a:cs typeface="Times New Roman"/>
              </a:rPr>
              <a:t>HAPPY LEARNING </a:t>
            </a:r>
            <a:endParaRPr lang="en-US" sz="112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8000" b="1" dirty="0">
                <a:solidFill>
                  <a:schemeClr val="accent6"/>
                </a:solidFill>
                <a:latin typeface="Times New Roman"/>
                <a:cs typeface="Times New Roman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Heart Eyes Face">
                <a:extLst>
                  <a:ext uri="{FF2B5EF4-FFF2-40B4-BE49-F238E27FC236}">
                    <a16:creationId xmlns:a16="http://schemas.microsoft.com/office/drawing/2014/main" id="{6F71039B-5D06-CEDF-7033-FA9B690D12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2531443"/>
                  </p:ext>
                </p:extLst>
              </p:nvPr>
            </p:nvGraphicFramePr>
            <p:xfrm>
              <a:off x="10151357" y="2728243"/>
              <a:ext cx="682740" cy="6258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2740" cy="6258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am3d:spPr>
                  <am3d:camera>
                    <am3d:pos x="0" y="0" z="76209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184387" d="1000000"/>
                    <am3d:preTrans dx="9" dy="-28388" dz="-7389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43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Heart Eyes Face">
                <a:extLst>
                  <a:ext uri="{FF2B5EF4-FFF2-40B4-BE49-F238E27FC236}">
                    <a16:creationId xmlns:a16="http://schemas.microsoft.com/office/drawing/2014/main" id="{6F71039B-5D06-CEDF-7033-FA9B690D1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1357" y="2728243"/>
                <a:ext cx="682740" cy="6258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mc:Fallback>
      </mc:AlternateContent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7CA8C19-5952-AEA4-0E7C-A489F41B67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10614033" y="-93306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2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2396-61C3-7978-F1E6-3F1F7F58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C2AEF7-FF1C-C850-E714-763180CAEC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87767" y="5256689"/>
            <a:ext cx="2103438" cy="274320"/>
          </a:xfrm>
        </p:spPr>
        <p:txBody>
          <a:bodyPr/>
          <a:lstStyle/>
          <a:p>
            <a:r>
              <a:rPr lang="en-US" err="1"/>
              <a:t>Sharanya</a:t>
            </a:r>
            <a:r>
              <a:rPr lang="en-US"/>
              <a:t> Dave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A30B81-2E8D-A4F7-73FF-B81A8F661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87767" y="5557538"/>
            <a:ext cx="2103438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SDE3 / Database Administrator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C0EA74-F3CD-F73A-8719-380C2E189A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69022" y="5183346"/>
            <a:ext cx="2103438" cy="274320"/>
          </a:xfrm>
        </p:spPr>
        <p:txBody>
          <a:bodyPr/>
          <a:lstStyle/>
          <a:p>
            <a:r>
              <a:rPr lang="en-US" err="1"/>
              <a:t>Sravani</a:t>
            </a:r>
            <a:r>
              <a:rPr lang="en-US"/>
              <a:t> </a:t>
            </a:r>
            <a:r>
              <a:rPr lang="en-US" err="1"/>
              <a:t>Eata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9F2D1C-73F2-D5DA-0FCB-AAC4CDFAEB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69022" y="5464531"/>
            <a:ext cx="2103438" cy="514591"/>
          </a:xfrm>
        </p:spPr>
        <p:txBody>
          <a:bodyPr/>
          <a:lstStyle/>
          <a:p>
            <a:r>
              <a:rPr lang="en-US"/>
              <a:t>Business Analyst/Software Tester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67A083-7124-7BEC-EA51-E7227E2AEC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758417" y="5183346"/>
            <a:ext cx="2103438" cy="274320"/>
          </a:xfrm>
        </p:spPr>
        <p:txBody>
          <a:bodyPr/>
          <a:lstStyle/>
          <a:p>
            <a:r>
              <a:rPr lang="en-US"/>
              <a:t>Usha Sri Tirumalasetty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2CB4CE0-A51E-3ED3-0BDD-3A406F458B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84675" y="5470746"/>
            <a:ext cx="2337971" cy="409132"/>
          </a:xfrm>
        </p:spPr>
        <p:txBody>
          <a:bodyPr/>
          <a:lstStyle/>
          <a:p>
            <a:r>
              <a:rPr lang="en-US"/>
              <a:t>SDE 2/Software Tester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C1578BE-FF7E-7DE6-B4FD-9CB7462C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69A43DA-35F1-28B8-1260-A7C98BE4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8DD06E8B-36B6-665D-E42C-6A9416C9121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533" r="3533"/>
          <a:stretch/>
        </p:blipFill>
        <p:spPr>
          <a:xfrm>
            <a:off x="1363663" y="1773238"/>
            <a:ext cx="2103437" cy="3017837"/>
          </a:xfrm>
        </p:spPr>
      </p:pic>
      <p:pic>
        <p:nvPicPr>
          <p:cNvPr id="30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A7D3902A-963B-2AEB-791E-CD1A1918E60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7719" b="17719"/>
          <a:stretch>
            <a:fillRect/>
          </a:stretch>
        </p:blipFill>
        <p:spPr>
          <a:xfrm>
            <a:off x="4966966" y="1773238"/>
            <a:ext cx="2103437" cy="3017837"/>
          </a:xfr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AB0C19E-FD30-A1AD-D220-399C6380393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/>
          <a:srcRect l="3533" r="3533"/>
          <a:stretch/>
        </p:blipFill>
        <p:spPr>
          <a:xfrm>
            <a:off x="8795938" y="1790749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26610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"/>
          <a:stretch/>
        </p:blipFill>
        <p:spPr>
          <a:xfrm>
            <a:off x="6099048" y="777240"/>
            <a:ext cx="5184648" cy="530352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222310"/>
            <a:ext cx="4087368" cy="841248"/>
          </a:xfrm>
        </p:spPr>
        <p:txBody>
          <a:bodyPr anchor="ctr">
            <a:normAutofit/>
          </a:bodyPr>
          <a:lstStyle/>
          <a:p>
            <a:r>
              <a:rPr lang="en-ZA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339148"/>
            <a:ext cx="4087368" cy="2733070"/>
          </a:xfr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z="1600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How Students and Parents know the objective of the subjects taught in the class ? </a:t>
            </a:r>
          </a:p>
          <a:p>
            <a:r>
              <a:rPr lang="en-US" sz="1600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How the teachers and the student communicate with each other after the school hours ?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How the Parents monitor their kids assignments and learning material ?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How can the current system notify the user about any updates just in time ?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ZA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6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420AA1E-C73B-BF5F-6FC7-624C7C3B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10614033" y="-93306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94" y="1139750"/>
            <a:ext cx="5486400" cy="5036327"/>
          </a:xfrm>
        </p:spPr>
        <p:txBody>
          <a:bodyPr/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7618" y="2436855"/>
            <a:ext cx="4416552" cy="34529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is a software that is designed specifically to create, distribute, and manage the delivery of educational content. 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an organization's knowledge/resources.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7CA8C19-5952-AEA4-0E7C-A489F41B67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614033" y="-93306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DC7DB28-7E3B-3597-0A3D-291604DE08F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10614033" y="-114878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37D6-203F-9F71-D917-FF80F57E3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7729A-A73C-D2C6-8679-72F2C6F72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555E46-93AD-9D0D-7232-B01A8DD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6014FBE-EBEA-1543-3349-5546914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11459667" y="0"/>
            <a:ext cx="732333" cy="573276"/>
          </a:xfrm>
          <a:prstGeom prst="rect">
            <a:avLst/>
          </a:prstGeom>
        </p:spPr>
      </p:pic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E7C955-9754-829B-85B4-11C4C553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2" y="434550"/>
            <a:ext cx="10967223" cy="59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94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{ACA8F67D-A4DB-4C31-B2A1-8C371DF5AEFF}tf10081922_win32</Template>
  <TotalTime>89</TotalTime>
  <Words>2101</Words>
  <Application>Microsoft Office PowerPoint</Application>
  <PresentationFormat>Widescreen</PresentationFormat>
  <Paragraphs>544</Paragraphs>
  <Slides>44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Quick Learning App</vt:lpstr>
      <vt:lpstr>Agenda:</vt:lpstr>
      <vt:lpstr>Improvements Made:</vt:lpstr>
      <vt:lpstr>Accountabilities:</vt:lpstr>
      <vt:lpstr>Accountabilities:</vt:lpstr>
      <vt:lpstr>Problem Statement</vt:lpstr>
      <vt:lpstr>Project Description: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Backlog:</vt:lpstr>
      <vt:lpstr>Product Backlog:</vt:lpstr>
      <vt:lpstr>Sprint Backlog:</vt:lpstr>
      <vt:lpstr>User Stories:</vt:lpstr>
      <vt:lpstr>PowerPoint Presentation</vt:lpstr>
      <vt:lpstr>Test Cases:</vt:lpstr>
      <vt:lpstr>Test Cases:</vt:lpstr>
      <vt:lpstr>Stories Completed and Stories Not Completed</vt:lpstr>
      <vt:lpstr>Team Velocity Chart:</vt:lpstr>
      <vt:lpstr>Team History Velocity (Average):</vt:lpstr>
      <vt:lpstr>Burndown Chart:</vt:lpstr>
      <vt:lpstr>Committed Against Completed Ratio:</vt:lpstr>
      <vt:lpstr>Retrospective</vt:lpstr>
      <vt:lpstr>What went well?</vt:lpstr>
      <vt:lpstr>What didn’t go well?</vt:lpstr>
      <vt:lpstr>What needs improvement?</vt:lpstr>
      <vt:lpstr>Stories Planned and Committed for Sprint 5: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Learning App</dc:title>
  <dc:creator>Usha Sri Tirumalasetty</dc:creator>
  <cp:lastModifiedBy>Usha Sri Tirumalasetty</cp:lastModifiedBy>
  <cp:revision>2</cp:revision>
  <dcterms:created xsi:type="dcterms:W3CDTF">2022-12-18T15:30:10Z</dcterms:created>
  <dcterms:modified xsi:type="dcterms:W3CDTF">2022-12-22T10:19:53Z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